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</p:embeddedFont>
    <p:embeddedFont>
      <p:font typeface="Libre Baskerville" panose="02000000000000000000" pitchFamily="2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2642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8" y="6108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445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Automated Water Level Controller Project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793789" y="2963804"/>
            <a:ext cx="7556421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20000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An in-depth exploration of the Automated Water Level Controller project, highlighting its design, methodology, and significant benefits. Developed during my internship at SPEL Technologies.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88" y="64403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ABHISHEK S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333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7128"/>
            <a:ext cx="107799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SPEL Technologies : Vision and Focus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1437257" y="24246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Vision</a:t>
            </a:r>
            <a:endParaRPr lang="en-US" sz="3600" b="1" dirty="0"/>
          </a:p>
        </p:txBody>
      </p:sp>
      <p:sp>
        <p:nvSpPr>
          <p:cNvPr id="4" name="Text 2"/>
          <p:cNvSpPr/>
          <p:nvPr/>
        </p:nvSpPr>
        <p:spPr>
          <a:xfrm>
            <a:off x="622172" y="3109815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 become a global leader in technology solutions. SPEL Technologies aims to innovate and provide cutting-edge solutions across various industries.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5897581" y="24266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Mission</a:t>
            </a:r>
            <a:endParaRPr lang="en-US" sz="3600" b="1" dirty="0"/>
          </a:p>
        </p:txBody>
      </p:sp>
      <p:sp>
        <p:nvSpPr>
          <p:cNvPr id="6" name="Text 4"/>
          <p:cNvSpPr/>
          <p:nvPr/>
        </p:nvSpPr>
        <p:spPr>
          <a:xfrm>
            <a:off x="5025824" y="3109816"/>
            <a:ext cx="457875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 exceed customer expectations through dedicated professional services and skillful collaboration. SPEL Technologies focuses on delivering exceptional value to its clients.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0605845" y="24246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Focus Area</a:t>
            </a:r>
            <a:endParaRPr lang="en-US" sz="3600" b="1" dirty="0"/>
          </a:p>
        </p:txBody>
      </p:sp>
      <p:sp>
        <p:nvSpPr>
          <p:cNvPr id="8" name="Text 6"/>
          <p:cNvSpPr/>
          <p:nvPr/>
        </p:nvSpPr>
        <p:spPr>
          <a:xfrm>
            <a:off x="10030111" y="3109816"/>
            <a:ext cx="419388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Specializes in product design and engineering outsourcing, marrying regulatory and design expertise. The company excels in integrating design with regulatory requirements.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11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1263" y="3109793"/>
            <a:ext cx="9560243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Water Level Controller: Overview</a:t>
            </a:r>
            <a:endParaRPr lang="en-US" sz="4350" b="1" dirty="0"/>
          </a:p>
        </p:txBody>
      </p:sp>
      <p:sp>
        <p:nvSpPr>
          <p:cNvPr id="4" name="Shape 1"/>
          <p:cNvSpPr/>
          <p:nvPr/>
        </p:nvSpPr>
        <p:spPr>
          <a:xfrm>
            <a:off x="623852" y="4405609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99053" y="4524334"/>
            <a:ext cx="148352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464612" y="4308514"/>
            <a:ext cx="3491270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15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Automated Water Management</a:t>
            </a:r>
            <a:endParaRPr lang="en-US" sz="2150" b="1" dirty="0"/>
          </a:p>
        </p:txBody>
      </p:sp>
      <p:sp>
        <p:nvSpPr>
          <p:cNvPr id="7" name="Text 4"/>
          <p:cNvSpPr/>
          <p:nvPr/>
        </p:nvSpPr>
        <p:spPr>
          <a:xfrm>
            <a:off x="1450321" y="5344435"/>
            <a:ext cx="3491270" cy="1773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Water Level Controller is a device that automates water level management in tanks and reservoirs, ensuring consistent water supply.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5197161" y="4427102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56265" y="4571820"/>
            <a:ext cx="20478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937193" y="4474747"/>
            <a:ext cx="3047405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Efficient Water Usage</a:t>
            </a:r>
            <a:endParaRPr lang="en-US" sz="2150" b="1" dirty="0"/>
          </a:p>
        </p:txBody>
      </p:sp>
      <p:sp>
        <p:nvSpPr>
          <p:cNvPr id="11" name="Text 8"/>
          <p:cNvSpPr/>
          <p:nvPr/>
        </p:nvSpPr>
        <p:spPr>
          <a:xfrm>
            <a:off x="5942891" y="4982734"/>
            <a:ext cx="3491270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 ensures efficient water usage and prevents overflow or dry running of pumps, contributing to water conservation efforts.</a:t>
            </a:r>
            <a:endParaRPr lang="en-US" sz="2000" dirty="0"/>
          </a:p>
        </p:txBody>
      </p:sp>
      <p:sp>
        <p:nvSpPr>
          <p:cNvPr id="12" name="Shape 9"/>
          <p:cNvSpPr/>
          <p:nvPr/>
        </p:nvSpPr>
        <p:spPr>
          <a:xfrm>
            <a:off x="9674520" y="4405608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21502" y="4524334"/>
            <a:ext cx="20478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0414552" y="4497325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Wide Applications</a:t>
            </a:r>
            <a:endParaRPr lang="en-US" sz="2150" b="1" dirty="0"/>
          </a:p>
        </p:txBody>
      </p:sp>
      <p:sp>
        <p:nvSpPr>
          <p:cNvPr id="15" name="Text 12"/>
          <p:cNvSpPr/>
          <p:nvPr/>
        </p:nvSpPr>
        <p:spPr>
          <a:xfrm>
            <a:off x="10438464" y="5001458"/>
            <a:ext cx="3491270" cy="2128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controller has various applications, including residential tanks, industrial processes, agriculture, and commercial establishments, improving water management across sectors.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" y="2644140"/>
            <a:ext cx="3429000" cy="29413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35635" y="528016"/>
            <a:ext cx="8045410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Benefits of Automated Water Management</a:t>
            </a:r>
            <a:endParaRPr lang="en-US" sz="4450" b="1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1612" y="2438909"/>
            <a:ext cx="566976" cy="56697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55533" y="3305472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Water Conservation</a:t>
            </a:r>
            <a:endParaRPr lang="en-US" sz="2200" b="1" dirty="0"/>
          </a:p>
        </p:txBody>
      </p:sp>
      <p:sp>
        <p:nvSpPr>
          <p:cNvPr id="7" name="Text 2"/>
          <p:cNvSpPr/>
          <p:nvPr/>
        </p:nvSpPr>
        <p:spPr>
          <a:xfrm>
            <a:off x="6169223" y="4365664"/>
            <a:ext cx="229195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Automates water supply according to actual demand, ensuring efficient usage and reducing wastage.</a:t>
            </a:r>
            <a:endParaRPr lang="en-US" sz="20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2304" y="2438909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699858" y="3256695"/>
            <a:ext cx="2292072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Prevent Overflow and Dry Running</a:t>
            </a:r>
            <a:endParaRPr lang="en-US" sz="2200" b="1" dirty="0"/>
          </a:p>
        </p:txBody>
      </p:sp>
      <p:sp>
        <p:nvSpPr>
          <p:cNvPr id="10" name="Text 4"/>
          <p:cNvSpPr/>
          <p:nvPr/>
        </p:nvSpPr>
        <p:spPr>
          <a:xfrm>
            <a:off x="8699858" y="4558666"/>
            <a:ext cx="271696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Safeguards pumps by preventing overflow and dry running, thus extending their lifespan and reducing maintenance.</a:t>
            </a:r>
            <a:endParaRPr lang="en-US" sz="20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96674" y="2453149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1620225" y="3343536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Convenience</a:t>
            </a:r>
            <a:endParaRPr lang="en-US" sz="2200" b="1" dirty="0"/>
          </a:p>
        </p:txBody>
      </p:sp>
      <p:sp>
        <p:nvSpPr>
          <p:cNvPr id="13" name="Text 6"/>
          <p:cNvSpPr/>
          <p:nvPr/>
        </p:nvSpPr>
        <p:spPr>
          <a:xfrm>
            <a:off x="11620225" y="3869408"/>
            <a:ext cx="253650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Reduces the need for manual monitoring, providing ease of use for operators and automated control.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6717" y="359508"/>
            <a:ext cx="7883366" cy="1125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System Requirements Analysis: Key Factors</a:t>
            </a:r>
            <a:endParaRPr lang="en-US" sz="3500" b="1" dirty="0"/>
          </a:p>
        </p:txBody>
      </p:sp>
      <p:sp>
        <p:nvSpPr>
          <p:cNvPr id="4" name="Shape 1"/>
          <p:cNvSpPr/>
          <p:nvPr/>
        </p:nvSpPr>
        <p:spPr>
          <a:xfrm>
            <a:off x="6375440" y="2035373"/>
            <a:ext cx="22860" cy="5554504"/>
          </a:xfrm>
          <a:prstGeom prst="roundRect">
            <a:avLst>
              <a:gd name="adj" fmla="val 330903"/>
            </a:avLst>
          </a:prstGeom>
          <a:solidFill>
            <a:srgbClr val="DDD3BA"/>
          </a:solidFill>
          <a:ln/>
        </p:spPr>
      </p:sp>
      <p:sp>
        <p:nvSpPr>
          <p:cNvPr id="5" name="Shape 2"/>
          <p:cNvSpPr/>
          <p:nvPr/>
        </p:nvSpPr>
        <p:spPr>
          <a:xfrm>
            <a:off x="6609251" y="1954521"/>
            <a:ext cx="630317" cy="22860"/>
          </a:xfrm>
          <a:prstGeom prst="roundRect">
            <a:avLst>
              <a:gd name="adj" fmla="val 330903"/>
            </a:avLst>
          </a:prstGeom>
          <a:solidFill>
            <a:srgbClr val="DDD3BA"/>
          </a:solidFill>
          <a:ln/>
        </p:spPr>
      </p:sp>
      <p:sp>
        <p:nvSpPr>
          <p:cNvPr id="6" name="Shape 3"/>
          <p:cNvSpPr/>
          <p:nvPr/>
        </p:nvSpPr>
        <p:spPr>
          <a:xfrm>
            <a:off x="6204081" y="1725691"/>
            <a:ext cx="405170" cy="405170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49543" y="1860708"/>
            <a:ext cx="120491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359074" y="1855111"/>
            <a:ext cx="36229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Define Acceptable Water Levels</a:t>
            </a:r>
            <a:endParaRPr lang="en-US" sz="1750" b="1" dirty="0"/>
          </a:p>
        </p:txBody>
      </p:sp>
      <p:sp>
        <p:nvSpPr>
          <p:cNvPr id="9" name="Text 6"/>
          <p:cNvSpPr/>
          <p:nvPr/>
        </p:nvSpPr>
        <p:spPr>
          <a:xfrm>
            <a:off x="7377351" y="2243090"/>
            <a:ext cx="6622733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Establish precise water level boundaries to ensure optimal functionality and safety.</a:t>
            </a:r>
            <a:endParaRPr lang="en-US" dirty="0"/>
          </a:p>
        </p:txBody>
      </p:sp>
      <p:sp>
        <p:nvSpPr>
          <p:cNvPr id="10" name="Shape 7"/>
          <p:cNvSpPr/>
          <p:nvPr/>
        </p:nvSpPr>
        <p:spPr>
          <a:xfrm>
            <a:off x="6609251" y="3427735"/>
            <a:ext cx="630317" cy="22860"/>
          </a:xfrm>
          <a:prstGeom prst="roundRect">
            <a:avLst>
              <a:gd name="adj" fmla="val 330903"/>
            </a:avLst>
          </a:prstGeom>
          <a:solidFill>
            <a:srgbClr val="DDD3BA"/>
          </a:solidFill>
          <a:ln/>
        </p:spPr>
      </p:sp>
      <p:sp>
        <p:nvSpPr>
          <p:cNvPr id="11" name="Shape 8"/>
          <p:cNvSpPr/>
          <p:nvPr/>
        </p:nvSpPr>
        <p:spPr>
          <a:xfrm>
            <a:off x="6183004" y="3242316"/>
            <a:ext cx="405170" cy="405170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292215" y="3315518"/>
            <a:ext cx="166449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377351" y="3292744"/>
            <a:ext cx="248793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Temperature Settings</a:t>
            </a:r>
            <a:endParaRPr lang="en-US" sz="1750" b="1" dirty="0"/>
          </a:p>
        </p:txBody>
      </p:sp>
      <p:sp>
        <p:nvSpPr>
          <p:cNvPr id="14" name="Text 11"/>
          <p:cNvSpPr/>
          <p:nvPr/>
        </p:nvSpPr>
        <p:spPr>
          <a:xfrm>
            <a:off x="7359074" y="3661873"/>
            <a:ext cx="7366948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Determine acceptable temperature settings to prevent Damage 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or malfunction</a:t>
            </a: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6566595" y="5042291"/>
            <a:ext cx="630317" cy="22860"/>
          </a:xfrm>
          <a:prstGeom prst="roundRect">
            <a:avLst>
              <a:gd name="adj" fmla="val 330903"/>
            </a:avLst>
          </a:prstGeom>
          <a:solidFill>
            <a:srgbClr val="DDD3BA"/>
          </a:solidFill>
          <a:ln/>
        </p:spPr>
      </p:sp>
      <p:sp>
        <p:nvSpPr>
          <p:cNvPr id="16" name="Shape 13"/>
          <p:cNvSpPr/>
          <p:nvPr/>
        </p:nvSpPr>
        <p:spPr>
          <a:xfrm>
            <a:off x="6184285" y="4814441"/>
            <a:ext cx="405170" cy="405170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03585" y="4930075"/>
            <a:ext cx="166449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7392307" y="4855428"/>
            <a:ext cx="2251234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Sensor Integration</a:t>
            </a:r>
            <a:endParaRPr lang="en-US" sz="1750" b="1" dirty="0"/>
          </a:p>
        </p:txBody>
      </p:sp>
      <p:sp>
        <p:nvSpPr>
          <p:cNvPr id="19" name="Text 16"/>
          <p:cNvSpPr/>
          <p:nvPr/>
        </p:nvSpPr>
        <p:spPr>
          <a:xfrm>
            <a:off x="7355502" y="5214252"/>
            <a:ext cx="7253049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Select appropriate sensors for monitoring water levels and temperature accurately, ensuring reliable data collection.</a:t>
            </a:r>
            <a:endParaRPr lang="en-US" dirty="0"/>
          </a:p>
        </p:txBody>
      </p:sp>
      <p:sp>
        <p:nvSpPr>
          <p:cNvPr id="20" name="Shape 17"/>
          <p:cNvSpPr/>
          <p:nvPr/>
        </p:nvSpPr>
        <p:spPr>
          <a:xfrm>
            <a:off x="6589455" y="6503909"/>
            <a:ext cx="630317" cy="22860"/>
          </a:xfrm>
          <a:prstGeom prst="roundRect">
            <a:avLst>
              <a:gd name="adj" fmla="val 330903"/>
            </a:avLst>
          </a:prstGeom>
          <a:solidFill>
            <a:srgbClr val="DDD3BA"/>
          </a:solidFill>
          <a:ln/>
        </p:spPr>
      </p:sp>
      <p:sp>
        <p:nvSpPr>
          <p:cNvPr id="21" name="Shape 18"/>
          <p:cNvSpPr/>
          <p:nvPr/>
        </p:nvSpPr>
        <p:spPr>
          <a:xfrm>
            <a:off x="6204081" y="6294516"/>
            <a:ext cx="405170" cy="405170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07872" y="6429533"/>
            <a:ext cx="157996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7377351" y="6363236"/>
            <a:ext cx="295667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Microcontroller Selection</a:t>
            </a:r>
            <a:endParaRPr lang="en-US" sz="1750" b="1" dirty="0"/>
          </a:p>
        </p:txBody>
      </p:sp>
      <p:sp>
        <p:nvSpPr>
          <p:cNvPr id="24" name="Text 21"/>
          <p:cNvSpPr/>
          <p:nvPr/>
        </p:nvSpPr>
        <p:spPr>
          <a:xfrm>
            <a:off x="7392307" y="6699686"/>
            <a:ext cx="6819275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Choose a suitable microcontroller, such as Arduino or Raspberry Pi, for effective control, taking into account processing power and compatibility.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17687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Circuit Design and Simulation Overview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Arduino UNO</a:t>
            </a:r>
            <a:endParaRPr lang="en-US" sz="2400" b="1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Atmega328P microcontroller for efficient control</a:t>
            </a:r>
            <a:r>
              <a:rPr lang="en-US" sz="200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2000" b="1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333173" y="3161943"/>
            <a:ext cx="12644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937790" y="2861548"/>
            <a:ext cx="29291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Water Level Sensors</a:t>
            </a:r>
            <a:endParaRPr lang="en-US" sz="2400" b="1" dirty="0"/>
          </a:p>
        </p:txBody>
      </p:sp>
      <p:sp>
        <p:nvSpPr>
          <p:cNvPr id="8" name="Text 5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Transistors employed as water level sensors.</a:t>
            </a:r>
            <a:endParaRPr lang="en-US" sz="20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534876" y="3550444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Analog Conversion</a:t>
            </a:r>
            <a:endParaRPr lang="en-US" sz="2400" b="1" dirty="0"/>
          </a:p>
        </p:txBody>
      </p:sp>
      <p:sp>
        <p:nvSpPr>
          <p:cNvPr id="12" name="Text 8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LM324N comparator for signal processing.</a:t>
            </a:r>
            <a:endParaRPr lang="en-US" sz="20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146375" y="5776317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Control Logic</a:t>
            </a:r>
            <a:endParaRPr lang="en-US" sz="2400" b="1" dirty="0"/>
          </a:p>
        </p:txBody>
      </p:sp>
      <p:sp>
        <p:nvSpPr>
          <p:cNvPr id="16" name="Text 11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Designed to manage water inflow and heating</a:t>
            </a: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924907" y="5387816"/>
            <a:ext cx="16585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330" y="578406"/>
            <a:ext cx="5252442" cy="656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Proteus Simulation</a:t>
            </a:r>
            <a:endParaRPr lang="en-US" sz="4100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" y="1655207"/>
            <a:ext cx="11963876" cy="599598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6266" y="1719323"/>
            <a:ext cx="5159022" cy="51139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846" y="530185"/>
            <a:ext cx="8875554" cy="1205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PCB Designing Process Overview</a:t>
            </a:r>
            <a:endParaRPr lang="en-US" sz="3750" b="1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845" y="1523405"/>
            <a:ext cx="964049" cy="14191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28098" y="1626870"/>
            <a:ext cx="241018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Define the Circuit</a:t>
            </a:r>
            <a:endParaRPr lang="en-US" sz="2200" b="1" dirty="0"/>
          </a:p>
        </p:txBody>
      </p:sp>
      <p:sp>
        <p:nvSpPr>
          <p:cNvPr id="6" name="Text 2"/>
          <p:cNvSpPr/>
          <p:nvPr/>
        </p:nvSpPr>
        <p:spPr>
          <a:xfrm>
            <a:off x="1928098" y="2064126"/>
            <a:ext cx="6541056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Establish clear requirements and specifications for the PCB layout, ensuring all components are accounted for.</a:t>
            </a:r>
            <a:endParaRPr lang="en-US" sz="2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610" y="3261059"/>
            <a:ext cx="964049" cy="141910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28098" y="3335179"/>
            <a:ext cx="241018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Schematic Design</a:t>
            </a:r>
            <a:endParaRPr lang="en-US" sz="2200" b="1" dirty="0"/>
          </a:p>
        </p:txBody>
      </p:sp>
      <p:sp>
        <p:nvSpPr>
          <p:cNvPr id="9" name="Text 4"/>
          <p:cNvSpPr/>
          <p:nvPr/>
        </p:nvSpPr>
        <p:spPr>
          <a:xfrm>
            <a:off x="1928098" y="3738205"/>
            <a:ext cx="6541056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Utilize schematic capture tools for creating circuit diagrams effectively, streamlining the design process.</a:t>
            </a:r>
            <a:endParaRPr lang="en-US" sz="20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846" y="4862751"/>
            <a:ext cx="964049" cy="141910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28098" y="4936213"/>
            <a:ext cx="285952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Component Placement</a:t>
            </a:r>
            <a:endParaRPr lang="en-US" sz="2200" b="1" dirty="0"/>
          </a:p>
        </p:txBody>
      </p:sp>
      <p:sp>
        <p:nvSpPr>
          <p:cNvPr id="12" name="Text 6"/>
          <p:cNvSpPr/>
          <p:nvPr/>
        </p:nvSpPr>
        <p:spPr>
          <a:xfrm>
            <a:off x="1928098" y="5339239"/>
            <a:ext cx="6541056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Optimize the physical layout by strategically placing components to enhance performance.</a:t>
            </a:r>
            <a:endParaRPr lang="en-US" sz="20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037" y="6431171"/>
            <a:ext cx="964049" cy="141910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28098" y="6474619"/>
            <a:ext cx="241018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Routing</a:t>
            </a:r>
            <a:endParaRPr lang="en-US" sz="2200" b="1" dirty="0"/>
          </a:p>
        </p:txBody>
      </p:sp>
      <p:sp>
        <p:nvSpPr>
          <p:cNvPr id="15" name="Text 8"/>
          <p:cNvSpPr/>
          <p:nvPr/>
        </p:nvSpPr>
        <p:spPr>
          <a:xfrm>
            <a:off x="1928097" y="6891457"/>
            <a:ext cx="7148169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 components using traces to establish electrical pathways, ensuring proper connectivity and signal integrity.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15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163" y="2957685"/>
            <a:ext cx="12046387" cy="652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Conclusion: Internship at SPEL Technologies</a:t>
            </a:r>
            <a:endParaRPr lang="en-US" sz="4100" b="1" dirty="0"/>
          </a:p>
        </p:txBody>
      </p:sp>
      <p:sp>
        <p:nvSpPr>
          <p:cNvPr id="4" name="Shape 1"/>
          <p:cNvSpPr/>
          <p:nvPr/>
        </p:nvSpPr>
        <p:spPr>
          <a:xfrm>
            <a:off x="618274" y="3890248"/>
            <a:ext cx="4250174" cy="3808774"/>
          </a:xfrm>
          <a:prstGeom prst="roundRect">
            <a:avLst>
              <a:gd name="adj" fmla="val 304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4729" y="4027058"/>
            <a:ext cx="3817263" cy="652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Pivotal Internship Experience</a:t>
            </a:r>
            <a:endParaRPr lang="en-US" sz="2200" b="1" dirty="0"/>
          </a:p>
        </p:txBody>
      </p:sp>
      <p:sp>
        <p:nvSpPr>
          <p:cNvPr id="6" name="Text 3"/>
          <p:cNvSpPr/>
          <p:nvPr/>
        </p:nvSpPr>
        <p:spPr>
          <a:xfrm>
            <a:off x="834729" y="5124362"/>
            <a:ext cx="3817263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internship at SPEL Technologies significantly impacted my understanding of embedded systems, broadening my knowledge base</a:t>
            </a: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182553" y="3888630"/>
            <a:ext cx="4250174" cy="3808774"/>
          </a:xfrm>
          <a:prstGeom prst="roundRect">
            <a:avLst>
              <a:gd name="adj" fmla="val 304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48597" y="4178746"/>
            <a:ext cx="2611517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Skill Enhancement</a:t>
            </a:r>
            <a:endParaRPr lang="en-US" sz="2200" b="1" dirty="0"/>
          </a:p>
        </p:txBody>
      </p:sp>
      <p:sp>
        <p:nvSpPr>
          <p:cNvPr id="9" name="Text 6"/>
          <p:cNvSpPr/>
          <p:nvPr/>
        </p:nvSpPr>
        <p:spPr>
          <a:xfrm>
            <a:off x="5448597" y="4677193"/>
            <a:ext cx="3817263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 enhanced my skills in microcontroller programming, sensor integration, and control systems during this period, acquiring practical experience.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9762071" y="3871206"/>
            <a:ext cx="4631261" cy="3808774"/>
          </a:xfrm>
          <a:prstGeom prst="roundRect">
            <a:avLst>
              <a:gd name="adj" fmla="val 304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989815" y="4024492"/>
            <a:ext cx="3817263" cy="652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Importance of Documentation</a:t>
            </a:r>
            <a:endParaRPr lang="en-US" sz="2200" b="1" dirty="0"/>
          </a:p>
        </p:txBody>
      </p:sp>
      <p:sp>
        <p:nvSpPr>
          <p:cNvPr id="12" name="Text 9"/>
          <p:cNvSpPr/>
          <p:nvPr/>
        </p:nvSpPr>
        <p:spPr>
          <a:xfrm>
            <a:off x="9989815" y="5101063"/>
            <a:ext cx="4257514" cy="1671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experience emphasized the importance of systematic documentation and effective project management in engineering, fostering professional habits.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545</Words>
  <Application>Microsoft Office PowerPoint</Application>
  <PresentationFormat>Custom</PresentationFormat>
  <Paragraphs>81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Libre Baskerville</vt:lpstr>
      <vt:lpstr>Arial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ABHISHEK S</cp:lastModifiedBy>
  <cp:revision>3</cp:revision>
  <dcterms:created xsi:type="dcterms:W3CDTF">2025-03-01T14:32:23Z</dcterms:created>
  <dcterms:modified xsi:type="dcterms:W3CDTF">2025-03-01T18:30:26Z</dcterms:modified>
</cp:coreProperties>
</file>